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1E3544-4EAB-4AF8-AE92-A6757B2DE78E}">
  <a:tblStyle styleId="{361E3544-4EAB-4AF8-AE92-A6757B2DE7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d9c23a9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d9c23a9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e35f15b7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e35f15b7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d9ade8e5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d9ade8e5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d9ade8e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d9ade8e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d9ade8e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d9ade8e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d9ade8e5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d9ade8e5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9ade8e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9ade8e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d9ade8e5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d9ade8e5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d9ade8e5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d9ade8e5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d9ade8e5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d9ade8e5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d9ade8e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d9ade8e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d9ade8e5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d9ade8e5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d9ade8e5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d9ade8e5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d9ade8e5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d9ade8e5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d9ade8e5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d9ade8e5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d9ade8e5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d9ade8e5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d9ade8e5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d9ade8e5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d9ade8e5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d9ade8e5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d9ade8e5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d9ade8e5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9ade8e5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d9ade8e5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d9ade8e5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d9ade8e5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e35f15b7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e35f15b7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d9ade8e5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d9ade8e5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d9ade8e5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d9ade8e5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d9ade8e5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d9ade8e5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d9ade8e5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d9ade8e5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d9ade8e5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d9ade8e5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d9ade8e5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d9ade8e5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d9ade8e5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d9ade8e5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d9ade8e5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d9ade8e5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d9ade8e5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d9ade8e5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d9ade8e5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d9ade8e5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e35f15b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e35f15b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d9ade8e5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d9ade8e5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d9c23a9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d9c23a9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d9c23a99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d9c23a99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d9af776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d9af776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d9af776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d9af776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d9af776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d9af776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d9af7768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d9af7768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d9af776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d9af776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d9af7768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d9af7768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d9af7768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d9af7768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e35f15b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e35f15b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d9af7768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d9af7768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d9af7768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d9af7768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d9af7768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d9af7768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d9af7768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d9af7768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d9af7768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d9af7768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d9af7768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d9af7768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d9af7768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d9af7768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d9af7768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d9af7768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d9af7768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d9af7768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d9af7768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d9af7768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e35f15b7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e35f15b7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d9af7768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bd9af7768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d9af7768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d9af7768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d9af7768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bd9af7768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d9af7768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d9af7768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e35f15b7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e35f15b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e35f15b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e35f15b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e35f15b7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e35f15b7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43.png"/><Relationship Id="rId5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화면정의서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대전 2반 B202 - Artmate</a:t>
            </a:r>
            <a:endParaRPr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952500" y="362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version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작성자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설명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날짜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정혜지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최초 작성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2021.01.19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정혜지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최종 작성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2021.02.17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스크린 목록</a:t>
            </a:r>
            <a:endParaRPr b="1" sz="2000"/>
          </a:p>
        </p:txBody>
      </p:sp>
      <p:graphicFrame>
        <p:nvGraphicFramePr>
          <p:cNvPr id="111" name="Google Shape;111;p22"/>
          <p:cNvGraphicFramePr/>
          <p:nvPr/>
        </p:nvGraphicFramePr>
        <p:xfrm>
          <a:off x="591675" y="864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904925"/>
                <a:gridCol w="882750"/>
                <a:gridCol w="919725"/>
                <a:gridCol w="1023350"/>
                <a:gridCol w="2954950"/>
                <a:gridCol w="12749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 3D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View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UI-S-1111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3D 전시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3D 전시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리스트 이동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Modify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UI-S-1121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3D 편집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3D 전시할 피드 선택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3D 전시장 테마 선택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/>
                        <a:t>편집 완료&amp;피드 리스트 이동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User/Login</a:t>
            </a:r>
            <a:endParaRPr b="1" sz="2000"/>
          </a:p>
        </p:txBody>
      </p:sp>
      <p:graphicFrame>
        <p:nvGraphicFramePr>
          <p:cNvPr id="117" name="Google Shape;117;p23"/>
          <p:cNvGraphicFramePr/>
          <p:nvPr/>
        </p:nvGraphicFramePr>
        <p:xfrm>
          <a:off x="534288" y="137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User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Login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로그인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아이디,비밀번호 입력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회원가입, 비밀번호 재설정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SNS 로그인 버튼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UI-S-0121, UI-S-0131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500" y="907725"/>
            <a:ext cx="1806999" cy="39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974" y="907725"/>
            <a:ext cx="1807000" cy="39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452" y="907738"/>
            <a:ext cx="1807000" cy="391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User/Join</a:t>
            </a:r>
            <a:endParaRPr b="1" sz="2000"/>
          </a:p>
        </p:txBody>
      </p:sp>
      <p:graphicFrame>
        <p:nvGraphicFramePr>
          <p:cNvPr id="126" name="Google Shape;126;p24"/>
          <p:cNvGraphicFramePr/>
          <p:nvPr/>
        </p:nvGraphicFramePr>
        <p:xfrm>
          <a:off x="534288" y="132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User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Join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UI-S-0121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닉네임, 아이디, 비밀번호, 비밀번호 확인 입력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닉네임 중복 확인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UI-S-0122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250" y="901075"/>
            <a:ext cx="1807000" cy="391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174" y="901050"/>
            <a:ext cx="1807000" cy="391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7100" y="901075"/>
            <a:ext cx="1807000" cy="391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User/Join</a:t>
            </a:r>
            <a:endParaRPr b="1" sz="2000"/>
          </a:p>
        </p:txBody>
      </p:sp>
      <p:graphicFrame>
        <p:nvGraphicFramePr>
          <p:cNvPr id="135" name="Google Shape;135;p25"/>
          <p:cNvGraphicFramePr/>
          <p:nvPr/>
        </p:nvGraphicFramePr>
        <p:xfrm>
          <a:off x="534313" y="136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User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Join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UI-S-0122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메일인증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본인확인을 위한 메일 전송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메일함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로그인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925" y="859525"/>
            <a:ext cx="1807000" cy="391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925" y="859525"/>
            <a:ext cx="1807000" cy="391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62625" y="192425"/>
            <a:ext cx="495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User/Find Password</a:t>
            </a:r>
            <a:endParaRPr b="1" sz="2000"/>
          </a:p>
        </p:txBody>
      </p:sp>
      <p:graphicFrame>
        <p:nvGraphicFramePr>
          <p:cNvPr id="143" name="Google Shape;143;p26"/>
          <p:cNvGraphicFramePr/>
          <p:nvPr/>
        </p:nvGraphicFramePr>
        <p:xfrm>
          <a:off x="525988" y="121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User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Find Password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UI-S-0131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비밀번호 찾기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아이디 입력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비밀번호 재설정 메일 전송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메일함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로그인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775" y="901063"/>
            <a:ext cx="1807000" cy="391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000" y="901075"/>
            <a:ext cx="1807000" cy="391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9223" y="901075"/>
            <a:ext cx="1807000" cy="391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User/Modify</a:t>
            </a:r>
            <a:endParaRPr b="1" sz="2000"/>
          </a:p>
        </p:txBody>
      </p:sp>
      <p:graphicFrame>
        <p:nvGraphicFramePr>
          <p:cNvPr id="152" name="Google Shape;152;p27"/>
          <p:cNvGraphicFramePr/>
          <p:nvPr/>
        </p:nvGraphicFramePr>
        <p:xfrm>
          <a:off x="526013" y="113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User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Modify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UI-S-0141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회원정보 수정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닉네임, 비밀번호, 피드명, 소개말 수정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프로필 사진 첨부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닉네임 중복 확인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취향 수정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수정 완료&amp;메인페이지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탈퇴하기&amp;로그인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UI-S-0142, UI-S-0211, UI-S-0111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024" y="901038"/>
            <a:ext cx="1807000" cy="391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327" y="901075"/>
            <a:ext cx="1807000" cy="391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User/Modify</a:t>
            </a:r>
            <a:endParaRPr b="1" sz="2000"/>
          </a:p>
        </p:txBody>
      </p:sp>
      <p:graphicFrame>
        <p:nvGraphicFramePr>
          <p:cNvPr id="160" name="Google Shape;160;p28"/>
          <p:cNvGraphicFramePr/>
          <p:nvPr/>
        </p:nvGraphicFramePr>
        <p:xfrm>
          <a:off x="542638" y="143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User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Modify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UI-S-0142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취향수정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취향 수정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선택 완료&amp;회원정보 수정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UI-S-0141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450" y="892738"/>
            <a:ext cx="1807000" cy="39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887" y="892725"/>
            <a:ext cx="1807000" cy="3912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327" y="892750"/>
            <a:ext cx="1807000" cy="391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Main/Home</a:t>
            </a:r>
            <a:endParaRPr b="1" sz="2000"/>
          </a:p>
        </p:txBody>
      </p:sp>
      <p:graphicFrame>
        <p:nvGraphicFramePr>
          <p:cNvPr id="169" name="Google Shape;169;p29"/>
          <p:cNvGraphicFramePr/>
          <p:nvPr/>
        </p:nvGraphicFramePr>
        <p:xfrm>
          <a:off x="534313" y="1279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Main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Home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UI-S-0211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메인 페이지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온라인 전시회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 취향 맞춤 전시회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인기 피드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위치 기반 추천 전시회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피드더보기?, UI-S-0511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 b="65391" l="0" r="0" t="0"/>
          <a:stretch/>
        </p:blipFill>
        <p:spPr>
          <a:xfrm>
            <a:off x="3253800" y="892763"/>
            <a:ext cx="1885127" cy="391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35122" l="0" r="0" t="29560"/>
          <a:stretch/>
        </p:blipFill>
        <p:spPr>
          <a:xfrm>
            <a:off x="5222675" y="892763"/>
            <a:ext cx="1847262" cy="391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8670" l="0" r="0" t="56012"/>
          <a:stretch/>
        </p:blipFill>
        <p:spPr>
          <a:xfrm>
            <a:off x="7153675" y="892788"/>
            <a:ext cx="1847250" cy="391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Exhibition/List</a:t>
            </a:r>
            <a:endParaRPr b="1" sz="2000"/>
          </a:p>
        </p:txBody>
      </p:sp>
      <p:graphicFrame>
        <p:nvGraphicFramePr>
          <p:cNvPr id="178" name="Google Shape;178;p30"/>
          <p:cNvGraphicFramePr/>
          <p:nvPr/>
        </p:nvGraphicFramePr>
        <p:xfrm>
          <a:off x="534313" y="151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Exhibition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전체 전시회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전체 전시회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748" y="901075"/>
            <a:ext cx="1829509" cy="39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450" y="901100"/>
            <a:ext cx="1829500" cy="39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Exhibition/List</a:t>
            </a:r>
            <a:endParaRPr b="1" sz="2000"/>
          </a:p>
        </p:txBody>
      </p:sp>
      <p:graphicFrame>
        <p:nvGraphicFramePr>
          <p:cNvPr id="186" name="Google Shape;186;p31"/>
          <p:cNvGraphicFramePr/>
          <p:nvPr/>
        </p:nvGraphicFramePr>
        <p:xfrm>
          <a:off x="541788" y="151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Exhibition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인기 전시회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인기 전시회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600" y="901100"/>
            <a:ext cx="1829500" cy="39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화면 정의서 작성 규칙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스크린 목록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화면 정의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Check List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Exhibition/List</a:t>
            </a:r>
            <a:endParaRPr b="1" sz="2000"/>
          </a:p>
        </p:txBody>
      </p:sp>
      <p:graphicFrame>
        <p:nvGraphicFramePr>
          <p:cNvPr id="193" name="Google Shape;193;p32"/>
          <p:cNvGraphicFramePr/>
          <p:nvPr/>
        </p:nvGraphicFramePr>
        <p:xfrm>
          <a:off x="533088" y="151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Exhibition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UI-S-0313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온라인 전시회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온라인 전시회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425" y="901100"/>
            <a:ext cx="1829500" cy="39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Exhibition/List</a:t>
            </a:r>
            <a:endParaRPr b="1" sz="2000"/>
          </a:p>
        </p:txBody>
      </p:sp>
      <p:graphicFrame>
        <p:nvGraphicFramePr>
          <p:cNvPr id="200" name="Google Shape;200;p33"/>
          <p:cNvGraphicFramePr/>
          <p:nvPr/>
        </p:nvGraphicFramePr>
        <p:xfrm>
          <a:off x="533063" y="1507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Exhibition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UI-S-0314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주변 위치 전시회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주변에 위치한 전시회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UI-S-0321, UI-S-0511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00" y="892400"/>
            <a:ext cx="1829500" cy="391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Exhibition/Detail</a:t>
            </a:r>
            <a:endParaRPr b="1" sz="2000"/>
          </a:p>
        </p:txBody>
      </p:sp>
      <p:graphicFrame>
        <p:nvGraphicFramePr>
          <p:cNvPr id="207" name="Google Shape;207;p34"/>
          <p:cNvGraphicFramePr/>
          <p:nvPr/>
        </p:nvGraphicFramePr>
        <p:xfrm>
          <a:off x="542613" y="1219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Exhibition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Detail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전시회 상세정보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전시회 이미지, 이름, 전시 기간, 장소, 참여 작가, 소개말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전시회 관련 피드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전시회 위치 지도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스크랩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피드더보기?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>
            <a:off x="6480175" y="909375"/>
            <a:ext cx="2188325" cy="391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4109075" y="909375"/>
            <a:ext cx="2188318" cy="391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362625" y="192425"/>
            <a:ext cx="493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Scrapbook/Scrapbook</a:t>
            </a:r>
            <a:endParaRPr b="1" sz="2000"/>
          </a:p>
        </p:txBody>
      </p:sp>
      <p:graphicFrame>
        <p:nvGraphicFramePr>
          <p:cNvPr id="215" name="Google Shape;215;p35"/>
          <p:cNvGraphicFramePr/>
          <p:nvPr/>
        </p:nvGraphicFramePr>
        <p:xfrm>
          <a:off x="534313" y="145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Scrapbook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Scrapbook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UI-S-0411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스트랩북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스크랩한 전시회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스크랩 활성/비활성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324" y="917700"/>
            <a:ext cx="1807000" cy="391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Around/Around</a:t>
            </a:r>
            <a:endParaRPr b="1" sz="2000"/>
          </a:p>
        </p:txBody>
      </p:sp>
      <p:graphicFrame>
        <p:nvGraphicFramePr>
          <p:cNvPr id="222" name="Google Shape;222;p36"/>
          <p:cNvGraphicFramePr/>
          <p:nvPr/>
        </p:nvGraphicFramePr>
        <p:xfrm>
          <a:off x="542613" y="1516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Around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Around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UI-S-0511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지도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위치 기반의 전시회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625" y="901087"/>
            <a:ext cx="1807000" cy="391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774" y="901075"/>
            <a:ext cx="1807000" cy="391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Feed/List</a:t>
            </a:r>
            <a:endParaRPr b="1" sz="2000"/>
          </a:p>
        </p:txBody>
      </p:sp>
      <p:graphicFrame>
        <p:nvGraphicFramePr>
          <p:cNvPr id="230" name="Google Shape;230;p37"/>
          <p:cNvGraphicFramePr/>
          <p:nvPr/>
        </p:nvGraphicFramePr>
        <p:xfrm>
          <a:off x="509388" y="1135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리스트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 프로필 사진, 닉네임, 피드명, 소개말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팔로우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3D 전시회 보기, 3D 전시회 편집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수, 팔로워 수, 팔로잉 수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작성된 피드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작성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UI-S-0612, UI-S-0631, UI-S-1111, UI-S-1121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402" y="901113"/>
            <a:ext cx="1807000" cy="391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200" y="901125"/>
            <a:ext cx="1807000" cy="39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2002" y="901125"/>
            <a:ext cx="1807000" cy="391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Feed/List</a:t>
            </a:r>
            <a:endParaRPr b="1" sz="2000"/>
          </a:p>
        </p:txBody>
      </p:sp>
      <p:graphicFrame>
        <p:nvGraphicFramePr>
          <p:cNvPr id="239" name="Google Shape;239;p38"/>
          <p:cNvGraphicFramePr/>
          <p:nvPr/>
        </p:nvGraphicFramePr>
        <p:xfrm>
          <a:off x="542638" y="144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팔로우 리스트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팔로워, 팔로잉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 클릭 시 피드 리스트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699" y="901075"/>
            <a:ext cx="1807000" cy="391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924" y="901075"/>
            <a:ext cx="1807000" cy="391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Feed/Detail</a:t>
            </a:r>
            <a:endParaRPr b="1" sz="2000"/>
          </a:p>
        </p:txBody>
      </p:sp>
      <p:graphicFrame>
        <p:nvGraphicFramePr>
          <p:cNvPr id="247" name="Google Shape;247;p39"/>
          <p:cNvGraphicFramePr/>
          <p:nvPr/>
        </p:nvGraphicFramePr>
        <p:xfrm>
          <a:off x="534313" y="12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Detail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상세정보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이미지, 작성자 프로필 사진, 닉네임, 피드 내용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좋아요, 북마크, SNS 공유하기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475" y="889575"/>
            <a:ext cx="1807000" cy="3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Feed/Detail</a:t>
            </a:r>
            <a:endParaRPr b="1" sz="2000"/>
          </a:p>
        </p:txBody>
      </p:sp>
      <p:graphicFrame>
        <p:nvGraphicFramePr>
          <p:cNvPr id="254" name="Google Shape;254;p40"/>
          <p:cNvGraphicFramePr/>
          <p:nvPr/>
        </p:nvGraphicFramePr>
        <p:xfrm>
          <a:off x="533088" y="14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Detail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SNS 공유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네이버, 카카오 공유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링크 복사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150" y="898300"/>
            <a:ext cx="1807000" cy="39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Feed/Detail</a:t>
            </a:r>
            <a:endParaRPr b="1" sz="2000"/>
          </a:p>
        </p:txBody>
      </p:sp>
      <p:graphicFrame>
        <p:nvGraphicFramePr>
          <p:cNvPr id="261" name="Google Shape;261;p41"/>
          <p:cNvGraphicFramePr/>
          <p:nvPr/>
        </p:nvGraphicFramePr>
        <p:xfrm>
          <a:off x="541813" y="12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Detail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UI-S-0623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댓글 리스트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댓글 입력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댓글 리스트 - 댓글 작성자 프로필 이미지, 닉네임, 댓글 내용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수정, 삭제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625" y="889575"/>
            <a:ext cx="1807000" cy="3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화면 정의서 작성 규칙</a:t>
            </a:r>
            <a:endParaRPr b="1" sz="2000"/>
          </a:p>
        </p:txBody>
      </p:sp>
      <p:sp>
        <p:nvSpPr>
          <p:cNvPr id="68" name="Google Shape;68;p15"/>
          <p:cNvSpPr txBox="1"/>
          <p:nvPr/>
        </p:nvSpPr>
        <p:spPr>
          <a:xfrm>
            <a:off x="835200" y="1075575"/>
            <a:ext cx="35598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/>
              <a:t>대분류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/>
              <a:t>중분류</a:t>
            </a:r>
            <a:endParaRPr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/>
              <a:t>Screen ID</a:t>
            </a:r>
            <a:endParaRPr b="1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ID 양식 : </a:t>
            </a:r>
            <a:r>
              <a:rPr lang="ko" sz="1200"/>
              <a:t>UI-S-번호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ko" sz="1200"/>
              <a:t>번호 규칙</a:t>
            </a:r>
            <a:endParaRPr sz="1200"/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ko" sz="1000" u="sng"/>
              <a:t>00</a:t>
            </a:r>
            <a:r>
              <a:rPr lang="ko" sz="1000"/>
              <a:t>00 - 대분류 번호</a:t>
            </a:r>
            <a:endParaRPr sz="1000"/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ko" sz="1000"/>
              <a:t>0</a:t>
            </a:r>
            <a:r>
              <a:rPr lang="ko" sz="1000"/>
              <a:t>0</a:t>
            </a:r>
            <a:r>
              <a:rPr lang="ko" sz="1000" u="sng"/>
              <a:t>0</a:t>
            </a:r>
            <a:r>
              <a:rPr lang="ko" sz="1000"/>
              <a:t>0 - 중분류 번호</a:t>
            </a:r>
            <a:endParaRPr sz="1000"/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ko" sz="1000"/>
              <a:t>000</a:t>
            </a:r>
            <a:r>
              <a:rPr lang="ko" sz="1000" u="sng"/>
              <a:t>0</a:t>
            </a:r>
            <a:r>
              <a:rPr lang="ko" sz="1000"/>
              <a:t> - Page Title 번호</a:t>
            </a:r>
            <a:endParaRPr sz="1000"/>
          </a:p>
        </p:txBody>
      </p:sp>
      <p:sp>
        <p:nvSpPr>
          <p:cNvPr id="69" name="Google Shape;69;p15"/>
          <p:cNvSpPr txBox="1"/>
          <p:nvPr/>
        </p:nvSpPr>
        <p:spPr>
          <a:xfrm>
            <a:off x="4395000" y="1075575"/>
            <a:ext cx="39138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Page Title</a:t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설명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ko" sz="1200">
                <a:solidFill>
                  <a:schemeClr val="dk1"/>
                </a:solidFill>
              </a:rPr>
              <a:t>해당 Page에 존재하는 컴포넌트, 기능 표시</a:t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ko">
                <a:solidFill>
                  <a:schemeClr val="dk1"/>
                </a:solidFill>
              </a:rPr>
              <a:t>관련 Screen ID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ko" sz="1200">
                <a:solidFill>
                  <a:schemeClr val="dk1"/>
                </a:solidFill>
              </a:rPr>
              <a:t>해당 Page 페이지에서 이동할 수 있는 Page의 Screen ID 표시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Feed/Add</a:t>
            </a:r>
            <a:endParaRPr b="1" sz="2000"/>
          </a:p>
        </p:txBody>
      </p:sp>
      <p:graphicFrame>
        <p:nvGraphicFramePr>
          <p:cNvPr id="268" name="Google Shape;268;p42"/>
          <p:cNvGraphicFramePr/>
          <p:nvPr/>
        </p:nvGraphicFramePr>
        <p:xfrm>
          <a:off x="534313" y="1364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Add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UI-S-0631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피드추가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이미지 첨부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전시회, 피드 내용 입력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작성 완료&amp;피드 리스트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325" y="901062"/>
            <a:ext cx="1807000" cy="391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224" y="901050"/>
            <a:ext cx="1807000" cy="391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Feed/Modify</a:t>
            </a:r>
            <a:endParaRPr b="1" sz="2000"/>
          </a:p>
        </p:txBody>
      </p:sp>
      <p:graphicFrame>
        <p:nvGraphicFramePr>
          <p:cNvPr id="276" name="Google Shape;276;p43"/>
          <p:cNvGraphicFramePr/>
          <p:nvPr/>
        </p:nvGraphicFramePr>
        <p:xfrm>
          <a:off x="534313" y="136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Modify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UI-S-0641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피드수정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이미지 수정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전시회, 피드 내용 수정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수정 완료&amp;피드 리스트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325" y="901075"/>
            <a:ext cx="1807000" cy="391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000" y="901074"/>
            <a:ext cx="1807000" cy="391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NewsFeed/List</a:t>
            </a:r>
            <a:endParaRPr b="1" sz="2000"/>
          </a:p>
        </p:txBody>
      </p:sp>
      <p:graphicFrame>
        <p:nvGraphicFramePr>
          <p:cNvPr id="284" name="Google Shape;284;p44"/>
          <p:cNvGraphicFramePr/>
          <p:nvPr/>
        </p:nvGraphicFramePr>
        <p:xfrm>
          <a:off x="533063" y="152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NewsFeed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UI-S-0711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전체피드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전체 피드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450" y="909375"/>
            <a:ext cx="1807000" cy="3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NewsFeed/List</a:t>
            </a:r>
            <a:endParaRPr b="1" sz="2000"/>
          </a:p>
        </p:txBody>
      </p:sp>
      <p:graphicFrame>
        <p:nvGraphicFramePr>
          <p:cNvPr id="291" name="Google Shape;291;p45"/>
          <p:cNvGraphicFramePr/>
          <p:nvPr/>
        </p:nvGraphicFramePr>
        <p:xfrm>
          <a:off x="534288" y="152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NewsFeed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UI-S-0712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팔로우 피드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팔로우 피드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450" y="909375"/>
            <a:ext cx="1807000" cy="3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NewsFeed/List</a:t>
            </a:r>
            <a:endParaRPr b="1" sz="2000"/>
          </a:p>
        </p:txBody>
      </p:sp>
      <p:graphicFrame>
        <p:nvGraphicFramePr>
          <p:cNvPr id="298" name="Google Shape;298;p46"/>
          <p:cNvGraphicFramePr/>
          <p:nvPr/>
        </p:nvGraphicFramePr>
        <p:xfrm>
          <a:off x="533088" y="147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NewsFeed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UI-S-0713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북마크 피드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북마크 피드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450" y="909375"/>
            <a:ext cx="1807000" cy="3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Search/Search</a:t>
            </a:r>
            <a:endParaRPr b="1" sz="2000"/>
          </a:p>
        </p:txBody>
      </p:sp>
      <p:graphicFrame>
        <p:nvGraphicFramePr>
          <p:cNvPr id="305" name="Google Shape;305;p47"/>
          <p:cNvGraphicFramePr/>
          <p:nvPr/>
        </p:nvGraphicFramePr>
        <p:xfrm>
          <a:off x="542638" y="135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Search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Search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UI-S-0811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키워드 검색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키워드 입력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최근 검색어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인기 검색어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UI-S-0812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425" y="892750"/>
            <a:ext cx="1807000" cy="3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/>
        </p:nvSpPr>
        <p:spPr>
          <a:xfrm>
            <a:off x="362625" y="192425"/>
            <a:ext cx="571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Search/Search Result</a:t>
            </a:r>
            <a:endParaRPr b="1" sz="2000"/>
          </a:p>
        </p:txBody>
      </p:sp>
      <p:graphicFrame>
        <p:nvGraphicFramePr>
          <p:cNvPr id="312" name="Google Shape;312;p48"/>
          <p:cNvGraphicFramePr/>
          <p:nvPr/>
        </p:nvGraphicFramePr>
        <p:xfrm>
          <a:off x="534313" y="128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Search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Search Result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UI-S-0821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검색 결과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키워드가 포함된 유저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키워드가 포함된 전시회 리스트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150" y="901050"/>
            <a:ext cx="1807000" cy="3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Alarm/Exhibition</a:t>
            </a:r>
            <a:endParaRPr b="1" sz="2000"/>
          </a:p>
        </p:txBody>
      </p:sp>
      <p:graphicFrame>
        <p:nvGraphicFramePr>
          <p:cNvPr id="319" name="Google Shape;319;p49"/>
          <p:cNvGraphicFramePr/>
          <p:nvPr/>
        </p:nvGraphicFramePr>
        <p:xfrm>
          <a:off x="542638" y="150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Alarm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Exhibition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UI-S-0911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전시회 알림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전시회 추천 알림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500" y="892750"/>
            <a:ext cx="1807000" cy="3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Alarm/Feed</a:t>
            </a:r>
            <a:endParaRPr b="1" sz="2000"/>
          </a:p>
        </p:txBody>
      </p:sp>
      <p:graphicFrame>
        <p:nvGraphicFramePr>
          <p:cNvPr id="326" name="Google Shape;326;p50"/>
          <p:cNvGraphicFramePr/>
          <p:nvPr/>
        </p:nvGraphicFramePr>
        <p:xfrm>
          <a:off x="542613" y="127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Alarm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UI-S-0921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알림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팔로우 요청 알림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팔로워가 새로 작성한 피드 알림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좋아요 알림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UI-S-0611, UI-S-0621, 리스트?디테일?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100" y="892775"/>
            <a:ext cx="1807000" cy="3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/>
        </p:nvSpPr>
        <p:spPr>
          <a:xfrm>
            <a:off x="362625" y="192425"/>
            <a:ext cx="544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Navigation/Side Menu</a:t>
            </a:r>
            <a:endParaRPr b="1" sz="2000"/>
          </a:p>
        </p:txBody>
      </p:sp>
      <p:graphicFrame>
        <p:nvGraphicFramePr>
          <p:cNvPr id="333" name="Google Shape;333;p51"/>
          <p:cNvGraphicFramePr/>
          <p:nvPr/>
        </p:nvGraphicFramePr>
        <p:xfrm>
          <a:off x="525988" y="90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1033600"/>
                <a:gridCol w="1033600"/>
                <a:gridCol w="1033600"/>
              </a:tblGrid>
              <a:tr h="26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6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Navigation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Side Menu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UI-S-1011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634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634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사이드  메뉴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634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1019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 프로필 이미지, 닉네임, 아이디, 취향 태그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 정보 수정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홈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전시회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지도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뉴스피드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스크랩북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로그아웃&amp;로그인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634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383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UI-S-0141, UI-S-0211, UI-S-0311, UI-S-0511, UI-S-0711, UI-S-0411, UI-S-0111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200" y="901075"/>
            <a:ext cx="1807000" cy="391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스크린 목록</a:t>
            </a:r>
            <a:endParaRPr b="1" sz="2000"/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591675" y="103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904925"/>
                <a:gridCol w="882750"/>
                <a:gridCol w="919725"/>
                <a:gridCol w="1023350"/>
                <a:gridCol w="2954950"/>
                <a:gridCol w="12749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1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User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Login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UI-S-0111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로그인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아이디,비밀번호 입력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회원가입, 비밀번호 재설정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SNS 로그인 버튼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UI-S-0121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UI-S-0131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Join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UI-S-0121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회원가입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닉네임, 아이디, 비밀번호, 비밀번호 확인 입력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닉네임 중복 확인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UI-S-0122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UI-S-0122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메일인증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본인확인을 위한 메일 전송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메일함 이동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로그인 이동 버튼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UI-S-0111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UI-S-0123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취향선택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취향 선택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선택 완료&amp;메인페이지 이동 버튼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UI-S-0211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Find Password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UI-S-0131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비밀번호 찾기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아이디 입력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비밀번호 재설정 메일 전송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메일함 이동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로그인 이동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UI-S-0111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/>
        </p:nvSpPr>
        <p:spPr>
          <a:xfrm>
            <a:off x="362625" y="192425"/>
            <a:ext cx="495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Navigation/Top Menu</a:t>
            </a:r>
            <a:endParaRPr b="1" sz="2000"/>
          </a:p>
        </p:txBody>
      </p:sp>
      <p:graphicFrame>
        <p:nvGraphicFramePr>
          <p:cNvPr id="340" name="Google Shape;340;p52"/>
          <p:cNvGraphicFramePr/>
          <p:nvPr/>
        </p:nvGraphicFramePr>
        <p:xfrm>
          <a:off x="525988" y="115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Navigation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Top</a:t>
                      </a:r>
                      <a:r>
                        <a:rPr lang="ko" sz="1000"/>
                        <a:t> Menu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UI-S-1021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상단 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뒤로가기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사이드 메뉴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검색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알림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 프로필 이미지&amp;피드 리스트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UI-S-0931, UI-S-0812, UI-S-0911, 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41" name="Google Shape;341;p52"/>
          <p:cNvPicPr preferRelativeResize="0"/>
          <p:nvPr/>
        </p:nvPicPr>
        <p:blipFill rotWithShape="1">
          <a:blip r:embed="rId3">
            <a:alphaModFix/>
          </a:blip>
          <a:srcRect b="91643" l="0" r="0" t="0"/>
          <a:stretch/>
        </p:blipFill>
        <p:spPr>
          <a:xfrm>
            <a:off x="5221100" y="2369575"/>
            <a:ext cx="2234625" cy="4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/>
        </p:nvSpPr>
        <p:spPr>
          <a:xfrm>
            <a:off x="362625" y="192425"/>
            <a:ext cx="495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Feed3D/View</a:t>
            </a:r>
            <a:endParaRPr b="1" sz="2000"/>
          </a:p>
        </p:txBody>
      </p:sp>
      <p:graphicFrame>
        <p:nvGraphicFramePr>
          <p:cNvPr id="347" name="Google Shape;347;p53"/>
          <p:cNvGraphicFramePr/>
          <p:nvPr/>
        </p:nvGraphicFramePr>
        <p:xfrm>
          <a:off x="534738" y="1078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 3D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View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UI-S-1111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3D 전시회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3D 전시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리스트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600" y="1367475"/>
            <a:ext cx="4284001" cy="24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F2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/>
        </p:nvSpPr>
        <p:spPr>
          <a:xfrm>
            <a:off x="362625" y="192425"/>
            <a:ext cx="495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Feed3D/Modify</a:t>
            </a:r>
            <a:endParaRPr b="1" sz="2000"/>
          </a:p>
        </p:txBody>
      </p:sp>
      <p:graphicFrame>
        <p:nvGraphicFramePr>
          <p:cNvPr id="354" name="Google Shape;354;p54"/>
          <p:cNvGraphicFramePr/>
          <p:nvPr/>
        </p:nvGraphicFramePr>
        <p:xfrm>
          <a:off x="534713" y="1320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791275"/>
                <a:gridCol w="791275"/>
                <a:gridCol w="791275"/>
              </a:tblGrid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 3D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Modify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UI-S-1121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3D 전시회 편집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3D 전시할 피드 선택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3D 전시장 테마 선택 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편집 완료&amp;피드 리스트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528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243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600" y="866650"/>
            <a:ext cx="1807000" cy="389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User/Login</a:t>
            </a:r>
            <a:endParaRPr b="1" sz="2000"/>
          </a:p>
        </p:txBody>
      </p:sp>
      <p:graphicFrame>
        <p:nvGraphicFramePr>
          <p:cNvPr id="361" name="Google Shape;361;p55"/>
          <p:cNvGraphicFramePr/>
          <p:nvPr/>
        </p:nvGraphicFramePr>
        <p:xfrm>
          <a:off x="560050" y="103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336050"/>
                <a:gridCol w="1323275"/>
                <a:gridCol w="31348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아이디,비밀번호 입력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(이메일 형식 x)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(영어, 숫자 8자리 이상 x)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“이메일 형식으로 입력해주세요.”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영문, 숫자 포함 8자리 이상이어야 합니다.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로그인 버튼 비활성화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아이디, 비밀번호 입력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(이메일 형식 o)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비밀번호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(영어, 숫자 8자리 이상 x)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영문, 숫자 포함 8자리 이상이어야 합니다.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로그인 버튼 비활성화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아이디, 비밀번호 입력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(이메일 형식 x)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비밀번호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(영어, 숫자 8자리 이상 o)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“이메일 형식으로 입력해주세요.”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로그인 버튼 비활성화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아이디, 비밀번호 입력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(이메일 형식 o)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비밀번호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(영어, 숫자 8자리 이상 o)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로그인 버튼 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SNS 로그인 버튼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SNS 아이디 로그인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추가 정보 요청 페이지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 버튼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회원가입 페이지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 찾기 버튼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비밀번호 찾기 페이지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User/Join</a:t>
            </a:r>
            <a:endParaRPr b="1" sz="2000"/>
          </a:p>
        </p:txBody>
      </p:sp>
      <p:graphicFrame>
        <p:nvGraphicFramePr>
          <p:cNvPr id="367" name="Google Shape;367;p56"/>
          <p:cNvGraphicFramePr/>
          <p:nvPr/>
        </p:nvGraphicFramePr>
        <p:xfrm>
          <a:off x="560050" y="112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336050"/>
                <a:gridCol w="1323275"/>
                <a:gridCol w="31348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회원정보 입력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닉네임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중복 확인 x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“닉네임이 중복됩니다. 다른 닉네임을 입력해주세요.” 에러 메시지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회원가입 버튼 비활성화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회원정보 입력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(이메일 형식 x)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이메일 형식 x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이메일 형식으로 입력해주세요.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회원가입 버튼 비활성화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회원정보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입력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비밀번호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영어, 숫자 8자리 이상 x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영문, 숫자 포함 8자리 이상이어야 합니다.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회원가입버튼 비활성화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회원정보 입력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비밀번호 확인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영어, 숫자 8자리 이상 x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“비밀번호를 다시 입력해주세요.”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회원가입버튼 비활성화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회원정보 입력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닉네임,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비밀번호, 비밀번호 확인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회원가입 버튼 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 버튼 클릭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입력한 아이디(이메일)로 본인인증 메일 전송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메일 인증 시 가입 성공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User/Find Password</a:t>
            </a:r>
            <a:endParaRPr b="1" sz="2000"/>
          </a:p>
        </p:txBody>
      </p:sp>
      <p:graphicFrame>
        <p:nvGraphicFramePr>
          <p:cNvPr id="373" name="Google Shape;373;p57"/>
          <p:cNvGraphicFramePr/>
          <p:nvPr/>
        </p:nvGraphicFramePr>
        <p:xfrm>
          <a:off x="581850" y="161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 입력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이메일 형식 x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“이메일 형식으로 입력해주세요.”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비밀번호 재설정 버튼 비활성화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아이디 입력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가입하지 않은 이메일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“회원 정보를 찾을 수 없습니다.”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비밀번호 재설정 버튼 비활성화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회원가입하기 버튼 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입력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이메일 형식 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비밀번호 재설정 버튼 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비밀번호 재설정 버튼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입력한 아이디(이메일)로 임시 비밀번호 전송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User/Modify</a:t>
            </a:r>
            <a:endParaRPr b="1" sz="2000"/>
          </a:p>
        </p:txBody>
      </p:sp>
      <p:graphicFrame>
        <p:nvGraphicFramePr>
          <p:cNvPr id="379" name="Google Shape;379;p58"/>
          <p:cNvGraphicFramePr/>
          <p:nvPr/>
        </p:nvGraphicFramePr>
        <p:xfrm>
          <a:off x="581850" y="97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프로필 이미지 변경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변경 전 : 기본 이미지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이미지 삽입 x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기본 이미지 그대로 유지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프로필 이미지 변경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변경 전 : 기본 이미지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이미지 삽입 o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삽입한 이미지로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프로필 이미지 변경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변경 전 : 첨부된 이미지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이미지 삽입 x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변경 전 이미지 그대로 유지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프로필 이미지 변경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변경 전 : 첨부된 이미지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이미지 삽입 o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삽입한 이미지로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프로필 이미지 삭제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변경 전 : 첨부된 이미지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기본 이미지로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닉네임 변경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닉네임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중복 o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“닉네임이 중복됩니다. 다른 닉네임을 입력해주세요.”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 변경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비밀번호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영어, 숫자 8자리 이상 x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“영문, 숫자 포함 8자리 이상이어야 합니다.”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피드명 변경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피드명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소개말 변경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소개말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User/Modify</a:t>
            </a:r>
            <a:endParaRPr b="1" sz="2000"/>
          </a:p>
        </p:txBody>
      </p:sp>
      <p:graphicFrame>
        <p:nvGraphicFramePr>
          <p:cNvPr id="385" name="Google Shape;385;p59"/>
          <p:cNvGraphicFramePr/>
          <p:nvPr/>
        </p:nvGraphicFramePr>
        <p:xfrm>
          <a:off x="581850" y="1185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취향 선택 버튼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취향 선택 페이지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취향 선택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취향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0개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“취향을 선택해주세요.”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선택 완료 버튼 비활성화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취향 선택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취향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1~3개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선택 완료 버튼 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취향 선택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취향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3개 초과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“최대 3개까지 선택할 수 있습니다.”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회원정보수정 버튼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“수정을 완료하시겠습니까?” 안내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“예” 클릭 시 회원 정보 수정 성공, 메인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“아니오” 클릭 시 회원 정보 수정 취소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회원탈퇴 버튼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“탈퇴하시겠습니까?” 경고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“예” 클릭 시 회원 탈퇴 성공, 로그인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“아니오” 클릭 시 회원 탈퇴 취소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Main/Home</a:t>
            </a:r>
            <a:endParaRPr b="1" sz="2000"/>
          </a:p>
        </p:txBody>
      </p:sp>
      <p:graphicFrame>
        <p:nvGraphicFramePr>
          <p:cNvPr id="391" name="Google Shape;391;p60"/>
          <p:cNvGraphicFramePr/>
          <p:nvPr/>
        </p:nvGraphicFramePr>
        <p:xfrm>
          <a:off x="581850" y="133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온라인 전시회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전시회 상세 페이지로 이동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추천 전시회 태그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태그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태그를 포함한 전시회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추천 전시회 클릭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전시회 상세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인기 피드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피드 상세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인기 피드 더보기 클릭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전체 피드 리스트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Around 전시회 클릭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전시회 상세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Around 더보기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Around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Exhibition/List</a:t>
            </a:r>
            <a:endParaRPr b="1" sz="2000"/>
          </a:p>
        </p:txBody>
      </p:sp>
      <p:graphicFrame>
        <p:nvGraphicFramePr>
          <p:cNvPr id="397" name="Google Shape;397;p61"/>
          <p:cNvGraphicFramePr/>
          <p:nvPr/>
        </p:nvGraphicFramePr>
        <p:xfrm>
          <a:off x="581850" y="133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전체 전시회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전체 전시회 리스트 출력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인기 전시회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스크랩수가 많은 순으로 전시회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온라인 전시회 버튼 클릭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온라인 전시회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Around 전시회 버튼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위치 주변 전시회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전시회 클릭</a:t>
                      </a:r>
                      <a:endParaRPr sz="8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번호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전시회 상세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스크랩 버튼 클릭(★)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번호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스크랩북에 해당 전시회 추가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스크랩 버튼 클릭(☆)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번호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스크랩북에 해당 전시회 삭제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" name="Google Shape;80;p17"/>
          <p:cNvGraphicFramePr/>
          <p:nvPr/>
        </p:nvGraphicFramePr>
        <p:xfrm>
          <a:off x="591675" y="786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904925"/>
                <a:gridCol w="882750"/>
                <a:gridCol w="919725"/>
                <a:gridCol w="1023350"/>
                <a:gridCol w="2954950"/>
                <a:gridCol w="12749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User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Modify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UI-S-0141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회원정보 수정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닉네임, 비밀번호, 피드명, 소개말 수정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프로필 사진 첨부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닉네임 중복 확인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취향 수정 이동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수정 완료&amp;메인페이지 이동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UI-S-0142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UI-S-0211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UI-S-0142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취향수정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취향 수정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선택 완료&amp;회원정보 수정 이동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UI-S-0141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Main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Home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UI-S-0211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메인 페이지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온라인 전시회 리스트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회원 취향 맞춤 전시회 리스트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인기 피드 리스트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위치 기반 추천 전시회 리스트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피드더보기?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UI-S-0511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Exhibition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UI-S-0311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전체 전시회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전체 전시회 리스트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UI-S-0312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인기 전시회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인기 전시회 리스트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UI-S-0313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온라인 전시회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온라인 전시회 리스트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UI-S-0314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주변 위치 전시회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주변에 위치한 전시회 리스트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UI-S-0511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81" name="Google Shape;81;p17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스크린 목록</a:t>
            </a:r>
            <a:endParaRPr b="1"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Exhibition/Detail</a:t>
            </a:r>
            <a:endParaRPr b="1" sz="2000"/>
          </a:p>
        </p:txBody>
      </p:sp>
      <p:graphicFrame>
        <p:nvGraphicFramePr>
          <p:cNvPr id="403" name="Google Shape;403;p62"/>
          <p:cNvGraphicFramePr/>
          <p:nvPr/>
        </p:nvGraphicFramePr>
        <p:xfrm>
          <a:off x="581850" y="15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스크랩 버튼 클릭(★)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번호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스크랩북에 해당 전시회 추가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스크랩 버튼 클릭(☆)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번호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스크랩북에 해당 전시회 삭제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전시회 상세정보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지정된 길이보다 긴 문자열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문자열 일정 길이로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더보기 버튼 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전시회 상세정보 더보기 버튼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상제 정보 전체 문자열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전시회 관련 피드 클릭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번호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피드 상세페이지로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Scrapbook/Scrapbook</a:t>
            </a:r>
            <a:endParaRPr b="1" sz="2000"/>
          </a:p>
        </p:txBody>
      </p:sp>
      <p:graphicFrame>
        <p:nvGraphicFramePr>
          <p:cNvPr id="409" name="Google Shape;409;p63"/>
          <p:cNvGraphicFramePr/>
          <p:nvPr/>
        </p:nvGraphicFramePr>
        <p:xfrm>
          <a:off x="581850" y="194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스크랩 버튼 클릭(☆)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전시회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스크랩북에서 해당 전시회 삭제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전시회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전시회 상세페이지로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마우스 hover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전시회 이미지 모션 적용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Around/Around</a:t>
            </a:r>
            <a:endParaRPr b="1" sz="2000"/>
          </a:p>
        </p:txBody>
      </p:sp>
      <p:graphicFrame>
        <p:nvGraphicFramePr>
          <p:cNvPr id="415" name="Google Shape;415;p64"/>
          <p:cNvGraphicFramePr/>
          <p:nvPr/>
        </p:nvGraphicFramePr>
        <p:xfrm>
          <a:off x="581850" y="209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지도 마커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전시장에서 진행하는 전시회 리스트 출력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전시회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전시회 상세페이지로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Feed/List</a:t>
            </a:r>
            <a:endParaRPr b="1" sz="2000"/>
          </a:p>
        </p:txBody>
      </p:sp>
      <p:graphicFrame>
        <p:nvGraphicFramePr>
          <p:cNvPr id="421" name="Google Shape;421;p65"/>
          <p:cNvGraphicFramePr/>
          <p:nvPr/>
        </p:nvGraphicFramePr>
        <p:xfrm>
          <a:off x="581850" y="1306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게시물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피드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피드 상세페이지로 이동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팔로워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회원을 팔로우 한 팔로워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팔로잉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회원이 팔로우 한 팔로잉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팔로우 버튼 클릭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회원에게 팔로우 요청 전송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팔로우 버튼 비활성화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팔로우 버튼 텍스트를 요청됨으로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팔로우 승인 시 팔로우 버튼 텍스트를 팔로잉으로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3D 전시회 보기 버튼 클릭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- 3D 피드 전시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3D 전시회 편집 버튼 클릭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- 3D 피드 전시 수정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Feed/Detail</a:t>
            </a:r>
            <a:endParaRPr b="1" sz="2000"/>
          </a:p>
        </p:txBody>
      </p:sp>
      <p:graphicFrame>
        <p:nvGraphicFramePr>
          <p:cNvPr id="427" name="Google Shape;427;p66"/>
          <p:cNvGraphicFramePr/>
          <p:nvPr/>
        </p:nvGraphicFramePr>
        <p:xfrm>
          <a:off x="581850" y="8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프로필 이미지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회원 피드 리스트 페이지로 이동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좋아요 버튼 클릭(♥)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좋아요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좋아요 수 증가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좋아요 버튼 클릭(♡)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좋아요 표시 취소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좋아요 수 감소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북마크 버튼 클릭(★)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북마크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피드 북마크에 추가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북마크 버튼 클릭(☆)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북마크 표시 삭제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피드 북마크에서 삭제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공유하기 버튼 클릭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SNS 공유하기 모달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“네이버 공유하기” 버튼 클릭 시 네이버 블로그로 링크 공유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“카카오톡 공유하기” 버튼 클릭 시 카카오톡 메세지로 링크 공유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“링크 복사” 버튼 클릭 시 클립보드에 링크 복사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“취소” 버튼 클릭 시 공유하기 취소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수정 버튼 클릭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피드 작성자와 현재 회원이 같을 경우 수정하기 버튼 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피드 수정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삭제 버튼 클릭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피드 작성자와 현재 회원이 같을 경우 삭제하기 버튼 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“피드를 삭제하시겠습니까?” 경고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“예” 클릭 시 피드 삭제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“아니오” 클릭 시 피드 삭제 취소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Feed/Detail</a:t>
            </a:r>
            <a:endParaRPr b="1" sz="2000"/>
          </a:p>
        </p:txBody>
      </p:sp>
      <p:graphicFrame>
        <p:nvGraphicFramePr>
          <p:cNvPr id="433" name="Google Shape;433;p67"/>
          <p:cNvGraphicFramePr/>
          <p:nvPr/>
        </p:nvGraphicFramePr>
        <p:xfrm>
          <a:off x="581850" y="164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댓글 입력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댓글 내용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댓글 입력 후 완료 버튼 클릭시 댓글 추가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댓글 수정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댓글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댓글 작성자와 현재 회원 아이디가 같을 시 수정 버튼 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댓글 수정 클릭 시 수정 폼으로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댓글 입력 후 수정 버튼 클릭 시 댓글 수정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댓글 삭제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댓글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댓글 작성자와 현재 회원 아이디가 같은 시 삭제 버튼 활성화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“댓글을 삭제하시겠습니까?” 경고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“예” 클릭 시 해당 댓글 삭제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“아니오” 클릭 시 댓글 삭제 취소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Feed/Add</a:t>
            </a:r>
            <a:endParaRPr b="1" sz="2000"/>
          </a:p>
        </p:txBody>
      </p:sp>
      <p:graphicFrame>
        <p:nvGraphicFramePr>
          <p:cNvPr id="439" name="Google Shape;439;p68"/>
          <p:cNvGraphicFramePr/>
          <p:nvPr/>
        </p:nvGraphicFramePr>
        <p:xfrm>
          <a:off x="581850" y="1185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사진 변경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버튼 클릭 시 파일 선택 창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파일 선택 시 해당 이미지로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사진 삭제 버튼 클릭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피드 이미지가 기본으로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이름 입력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이름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전시회 이름 입력 시 자동완성으로 전시회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전시회 이름 선택 시 전시회 위치 자동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내용 입력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내용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피드 내용 입력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등록 버튼 클릭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이미지x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“피드 작성에 실패하였습니다.” 에러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등록 버튼 클릭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이미지o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“글을 등록하시겠습니까?” 안내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“예” 클릭 시 피드 작성 완료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  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“피드가 작성되었습니다.”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“아니오” 클릭시 피드 작성 취소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9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Feed/Modify</a:t>
            </a:r>
            <a:endParaRPr b="1" sz="2000"/>
          </a:p>
        </p:txBody>
      </p:sp>
      <p:graphicFrame>
        <p:nvGraphicFramePr>
          <p:cNvPr id="445" name="Google Shape;445;p69"/>
          <p:cNvGraphicFramePr/>
          <p:nvPr/>
        </p:nvGraphicFramePr>
        <p:xfrm>
          <a:off x="581850" y="133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사진 변경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파일 선택 창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파일 선택 시 이미지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사진 삭제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기본 이미지로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전시회 이름 입력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이름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전시회 이름 입력 시 자동완성으로 전시회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전시회 선택 시 전시장 위치 자동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피드 내용 수정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내용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피드 내용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수정 완료 버튼 클릭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“글을 수정하시겠습니까?” 안내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“예” 클릭 시 피드 수정 완료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    - “글이 수정되었습니다.” 안내 메세지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“아니오” 클릭 시 피드 수정 취소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0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NewsFeed/List</a:t>
            </a:r>
            <a:endParaRPr b="1" sz="2000">
              <a:solidFill>
                <a:schemeClr val="dk1"/>
              </a:solidFill>
            </a:endParaRPr>
          </a:p>
        </p:txBody>
      </p:sp>
      <p:graphicFrame>
        <p:nvGraphicFramePr>
          <p:cNvPr id="451" name="Google Shape;451;p70"/>
          <p:cNvGraphicFramePr/>
          <p:nvPr/>
        </p:nvGraphicFramePr>
        <p:xfrm>
          <a:off x="581850" y="932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전체 피드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전체 피드 리스트 출력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팔로우 피드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현재 회원이 팔로우 한 회원들의 피드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북마크 피드 버튼 클릭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현재 회원이 북마크 표시한 피드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좋아요 버튼 클릭(♥)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좋아요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좋아요 수 증가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좋아요 버튼 클릭(♡)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좋아요 표시 취소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좋아요 수 감소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북마크 버튼 클릭(★)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북마크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피드 북마크에 추가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북마크 버튼 클릭(☆)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피드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아이디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북마크 표시 삭제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해당 피드 북마크에서 삭제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공유하기 버튼 클릭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SNS 공유하기 모달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“네이버 공유하기” 버튼 클릭 시 네이버 블로그로 링크 공유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“카카오톡 공유하기” 버튼 클릭 시 카카오톡 메세지로 링크 공유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“링크 복사” 버튼 클릭 시 클립보드에 링크 복사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“취소” 버튼 클릭 시 공유하기 취소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Search/Search</a:t>
            </a:r>
            <a:endParaRPr b="1" sz="2000">
              <a:solidFill>
                <a:schemeClr val="dk1"/>
              </a:solidFill>
            </a:endParaRPr>
          </a:p>
        </p:txBody>
      </p:sp>
      <p:graphicFrame>
        <p:nvGraphicFramePr>
          <p:cNvPr id="457" name="Google Shape;457;p71"/>
          <p:cNvGraphicFramePr/>
          <p:nvPr/>
        </p:nvGraphicFramePr>
        <p:xfrm>
          <a:off x="581850" y="164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검색 키워드 입력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키워드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키워드가 포함된 회원 닉네임, 전시회 이름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자동완성으로 변화되는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자동완성된 검색 결과 클릭 시 해당 문자열로 검색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최근 검색어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키워드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최근 검색한 검색어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x 클릭 시 해당 검색어 삭제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검색어 클릭 시 해당 검색어로 검색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인기 검색어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회원들이 검색한 횟수 순으로 상위 5개의 검색어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검색어 클릭 시 해당 검색어로 검색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스크린 목록</a:t>
            </a:r>
            <a:endParaRPr b="1" sz="2000"/>
          </a:p>
        </p:txBody>
      </p:sp>
      <p:graphicFrame>
        <p:nvGraphicFramePr>
          <p:cNvPr id="87" name="Google Shape;87;p18"/>
          <p:cNvGraphicFramePr/>
          <p:nvPr/>
        </p:nvGraphicFramePr>
        <p:xfrm>
          <a:off x="591675" y="880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904925"/>
                <a:gridCol w="882750"/>
                <a:gridCol w="919725"/>
                <a:gridCol w="1023350"/>
                <a:gridCol w="2954950"/>
                <a:gridCol w="12749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Exhibition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Detail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UI-S-0321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전시회 상세정보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전시회 이미지, 이름, 전시 기간, 장소, 참여 작가, 소개말 표시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전시회 관련 피드 리스트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전시회 위치 지도 표시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스크랩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피드더보기?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Scrapbook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Scarobook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UI-S-0411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스크랩북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스크랩한 전시회 리스트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스크랩 활성/비활성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UI-S-0321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Around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Around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UI-S-0511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지도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위치 기반의 전시회 리스트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UI-S-0611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리스트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회원 프로필 사진, 닉네임, 피드명, 소개말 표시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팔로우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3D 전시회 보기, 3D 전시회 편집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수, 팔로워 수, 팔로잉 수 표시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작성된 피드 리스트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작</a:t>
                      </a:r>
                      <a:r>
                        <a:rPr lang="ko" sz="1000"/>
                        <a:t>성</a:t>
                      </a:r>
                      <a:r>
                        <a:rPr lang="ko" sz="1000"/>
                        <a:t>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UI-S-0631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UI-S-1111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UI-S-1121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UI-S-0612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팔로우 리스트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팔로워, 팔로잉 리스트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회원 클릭 시 피드 리스트 이동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Search/Search Result</a:t>
            </a:r>
            <a:endParaRPr b="1" sz="2000">
              <a:solidFill>
                <a:schemeClr val="dk1"/>
              </a:solidFill>
            </a:endParaRPr>
          </a:p>
        </p:txBody>
      </p:sp>
      <p:graphicFrame>
        <p:nvGraphicFramePr>
          <p:cNvPr id="463" name="Google Shape;463;p72"/>
          <p:cNvGraphicFramePr/>
          <p:nvPr/>
        </p:nvGraphicFramePr>
        <p:xfrm>
          <a:off x="581850" y="191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프로필 이미지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키워드가 포함된 회원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 프로필 이미지 클릭 시 해당 회원 피드 리스트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전시회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전시회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키워드가 포함된 전시회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전시회 클릭 시 해당 전시회 상세정보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3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Alarm</a:t>
            </a:r>
            <a:endParaRPr b="1" sz="2000">
              <a:solidFill>
                <a:schemeClr val="dk1"/>
              </a:solidFill>
            </a:endParaRPr>
          </a:p>
        </p:txBody>
      </p:sp>
      <p:graphicFrame>
        <p:nvGraphicFramePr>
          <p:cNvPr id="469" name="Google Shape;469;p73"/>
          <p:cNvGraphicFramePr/>
          <p:nvPr/>
        </p:nvGraphicFramePr>
        <p:xfrm>
          <a:off x="581850" y="161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전시회 알림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추천 전시회 알림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전시회 클릭 시 해당 전시회 상세정보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피드 알림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피드 관련 알림 리스트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팔로우 요청 알림 메세지 “oo님이 팔로우 요청을 하였습니다.”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새 피드 알림 “oo님이 후기를 작성하였습니다.”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좋아요 알림 “oo님이 당신의 게시글을 좋아합니다.”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팔로우 요청 알림 수락 버튼 클릭 시 팔로우 요청 수락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팔로우 요청 알림 수락 버튼 삭제 시 팔로우 요청 취소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새 피드 알림 클릭 시 해당 피드 상세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좋아요 알림 클릭 시 해당 회원 피드 리스트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4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Navigation</a:t>
            </a:r>
            <a:endParaRPr b="1" sz="2000">
              <a:solidFill>
                <a:schemeClr val="dk1"/>
              </a:solidFill>
            </a:endParaRPr>
          </a:p>
        </p:txBody>
      </p:sp>
      <p:graphicFrame>
        <p:nvGraphicFramePr>
          <p:cNvPr id="475" name="Google Shape;475;p74"/>
          <p:cNvGraphicFramePr/>
          <p:nvPr/>
        </p:nvGraphicFramePr>
        <p:xfrm>
          <a:off x="581850" y="85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상단의 사이드 메뉴 아이콘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왼쪽 사이드에서 메뉴 창 출력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사이드 메뉴 - 회원 정보 수정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아이디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 정보 수정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사이드 메뉴 - Home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메인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사이드 메뉴 - Exhibition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전체 전시회 리스트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사이드 메뉴 - Search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검색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사이드 메뉴 - Around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Around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사이드 메뉴 - Scrapbook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전시회 스크랩북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사이드 메뉴 - Logout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로그아웃 후 로그인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상단 메뉴 - 검색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검색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상단 메뉴 - 알림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알림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상단 메뉴 - 회원 프로필 이미지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 피드 리스트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5"/>
          <p:cNvSpPr txBox="1"/>
          <p:nvPr/>
        </p:nvSpPr>
        <p:spPr>
          <a:xfrm>
            <a:off x="362625" y="192425"/>
            <a:ext cx="54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Check List - </a:t>
            </a:r>
            <a:r>
              <a:rPr b="1" lang="ko" sz="2000">
                <a:solidFill>
                  <a:schemeClr val="dk1"/>
                </a:solidFill>
              </a:rPr>
              <a:t>Feed3D</a:t>
            </a:r>
            <a:endParaRPr b="1" sz="2000">
              <a:solidFill>
                <a:schemeClr val="dk1"/>
              </a:solidFill>
            </a:endParaRPr>
          </a:p>
        </p:txBody>
      </p:sp>
      <p:graphicFrame>
        <p:nvGraphicFramePr>
          <p:cNvPr id="481" name="Google Shape;481;p75"/>
          <p:cNvGraphicFramePr/>
          <p:nvPr/>
        </p:nvGraphicFramePr>
        <p:xfrm>
          <a:off x="581850" y="1764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542700"/>
                <a:gridCol w="1687025"/>
                <a:gridCol w="1283725"/>
                <a:gridCol w="1323300"/>
                <a:gridCol w="31435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No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When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#1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Given #2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Then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3D 전시회 보기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- 3D 피드 전시회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컨트롤러 조작시 상하좌우 이동 가능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나가기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회원 피드 리스트 페이지로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3D 전시회 편집 버튼 클릭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- 3D 피드 전시회 테마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- 3D 피드 전시회에 등록할 피드 사진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저장 버튼 클릭 시 변경 내용 저장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p19"/>
          <p:cNvGraphicFramePr/>
          <p:nvPr/>
        </p:nvGraphicFramePr>
        <p:xfrm>
          <a:off x="591675" y="803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904925"/>
                <a:gridCol w="882750"/>
                <a:gridCol w="919725"/>
                <a:gridCol w="1023350"/>
                <a:gridCol w="2954950"/>
                <a:gridCol w="12749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Detail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UI-S-0621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상세정보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이미지, 작성자 프로필 사진, 닉네임, 피드 내용 표시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좋아요, 북마크, SNS 공유하기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UI-S-0622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SNS 공유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네이버, 카카오 공유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링크 복사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UI-S-0623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댓글 리스트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댓글 입력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댓글 리스트 - 댓글 작성자 프로필 이미지, 닉네임, 댓글 내용 표시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수정, 삭제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Add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UI-S-0631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피드추가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이미지 첨부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전시회, 피드 내용 입력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작성 완료&amp;피드 리스트 이동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Modify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UI-S-0641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피드수정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이미지 수정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전시회, 피드 내용 수정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수정 완료&amp;피드 리스트 이동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" name="Google Shape;93;p19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스크린 목록</a:t>
            </a:r>
            <a:endParaRPr b="1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Google Shape;98;p20"/>
          <p:cNvGraphicFramePr/>
          <p:nvPr/>
        </p:nvGraphicFramePr>
        <p:xfrm>
          <a:off x="591675" y="133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904925"/>
                <a:gridCol w="882750"/>
                <a:gridCol w="919725"/>
                <a:gridCol w="1023350"/>
                <a:gridCol w="2954950"/>
                <a:gridCol w="12749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NewsFeed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List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UI-S-0711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전체 피드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전체 피드 리스트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UI-S-0623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UI-S-0712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팔로우 피드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팔로우 피드 리스트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UI-S-0623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UI-S-0713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북마크 피드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북마크 피드 리스트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UI-S-0623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Search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Search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UI-S-0811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키워드 검색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키워드 입력 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최근 검색어 리스트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인기 검색어 리스트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UI-S-0812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Search </a:t>
                      </a:r>
                      <a:r>
                        <a:rPr lang="ko" sz="1000"/>
                        <a:t>Result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UI-S-0821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검색 결과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키워드가 포함된 유저 리스트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키워드가 포함된 전시회 리스트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" name="Google Shape;99;p20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스크린 목록</a:t>
            </a:r>
            <a:endParaRPr b="1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362625" y="192425"/>
            <a:ext cx="42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스크린 목록</a:t>
            </a:r>
            <a:endParaRPr b="1" sz="2000"/>
          </a:p>
        </p:txBody>
      </p:sp>
      <p:graphicFrame>
        <p:nvGraphicFramePr>
          <p:cNvPr id="105" name="Google Shape;105;p21"/>
          <p:cNvGraphicFramePr/>
          <p:nvPr/>
        </p:nvGraphicFramePr>
        <p:xfrm>
          <a:off x="591675" y="864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{361E3544-4EAB-4AF8-AE92-A6757B2DE78E}</a:tableStyleId>
              </a:tblPr>
              <a:tblGrid>
                <a:gridCol w="904925"/>
                <a:gridCol w="882750"/>
                <a:gridCol w="919725"/>
                <a:gridCol w="1023350"/>
                <a:gridCol w="2954950"/>
                <a:gridCol w="1274950"/>
              </a:tblGrid>
              <a:tr h="28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대분류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중분류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Page Title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설명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관련 Screen ID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Alarm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Exhibition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UI-S-0911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전시회 알림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전시회 추천 알림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UI-S-0321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Feed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UI-S-0921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피드 </a:t>
                      </a:r>
                      <a:r>
                        <a:rPr lang="ko" sz="1000"/>
                        <a:t>알림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팔로우 요청 알림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팔로워가 새로 작성한 피드 알림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피드 좋아요 알림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리스트?디테일?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Navigation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Side </a:t>
                      </a:r>
                      <a:r>
                        <a:rPr lang="ko" sz="1000"/>
                        <a:t>Menu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UI-S-1011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사이드 </a:t>
                      </a:r>
                      <a:r>
                        <a:rPr lang="ko" sz="1000"/>
                        <a:t>메뉴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 프로필 이미지, 닉네임, 아이디, 취향 태그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 정보 수정 이동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홈 이동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전시회 이동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지도 이동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뉴스피드 이동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스크랩북 이동 버튼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로그아웃&amp;로그인 이동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UI-S-0141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UI-S-0211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UI-S-0311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UI-S-0511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UI-S-0711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UI-S-0411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UI-S-0111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Top Menu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UI-S-1021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상단 메뉴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뒤로가기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사이드 메뉴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검색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알림 이동 버튼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회원 프로필 이미지&amp;피드 리스트 이동 버튼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UI-S-0931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UI-S-0812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UI-S-0911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UI-S-0611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